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8" r:id="rId2"/>
    <p:sldId id="311" r:id="rId3"/>
    <p:sldId id="296" r:id="rId4"/>
    <p:sldId id="260" r:id="rId5"/>
    <p:sldId id="315" r:id="rId6"/>
    <p:sldId id="267" r:id="rId7"/>
    <p:sldId id="266" r:id="rId8"/>
    <p:sldId id="320" r:id="rId9"/>
    <p:sldId id="314" r:id="rId10"/>
    <p:sldId id="271" r:id="rId11"/>
    <p:sldId id="263" r:id="rId12"/>
    <p:sldId id="319" r:id="rId13"/>
    <p:sldId id="318" r:id="rId14"/>
    <p:sldId id="257" r:id="rId15"/>
    <p:sldId id="317" r:id="rId16"/>
    <p:sldId id="279" r:id="rId17"/>
    <p:sldId id="272" r:id="rId18"/>
    <p:sldId id="273" r:id="rId19"/>
    <p:sldId id="286" r:id="rId20"/>
    <p:sldId id="281" r:id="rId21"/>
    <p:sldId id="280" r:id="rId22"/>
    <p:sldId id="277" r:id="rId23"/>
    <p:sldId id="297" r:id="rId24"/>
    <p:sldId id="288" r:id="rId25"/>
    <p:sldId id="289" r:id="rId26"/>
    <p:sldId id="276" r:id="rId27"/>
    <p:sldId id="303" r:id="rId28"/>
    <p:sldId id="316" r:id="rId29"/>
    <p:sldId id="282" r:id="rId30"/>
    <p:sldId id="309" r:id="rId31"/>
    <p:sldId id="306" r:id="rId32"/>
    <p:sldId id="300" r:id="rId33"/>
    <p:sldId id="291" r:id="rId34"/>
    <p:sldId id="331" r:id="rId35"/>
    <p:sldId id="304" r:id="rId36"/>
    <p:sldId id="409" r:id="rId37"/>
    <p:sldId id="46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1AC"/>
    <a:srgbClr val="BCE2EE"/>
    <a:srgbClr val="7EC8D5"/>
    <a:srgbClr val="808080"/>
    <a:srgbClr val="E4551C"/>
    <a:srgbClr val="858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762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5E3D8-F047-494C-A876-910A1404BB2F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A015B-D6F9-49A4-85FE-A357F0B78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C8813-6307-C249-819C-7AE9ABC0DE6A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9ECD7-17D4-2F41-93E4-BD9B87EBE1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AAA4-3F27-4973-B37A-538B548D319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Emotional pulse</a:t>
            </a:r>
            <a:r>
              <a:rPr lang="en-US" baseline="0" dirty="0"/>
              <a:t> points- event enhancers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CB6C5-A6BC-B24F-B13D-3644FF36188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8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9ECD7-17D4-2F41-93E4-BD9B87EBE16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346310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939188"/>
            <a:ext cx="8056563" cy="1362075"/>
          </a:xfrm>
        </p:spPr>
        <p:txBody>
          <a:bodyPr anchor="b" anchorCtr="0"/>
          <a:lstStyle>
            <a:lvl1pPr algn="ctr">
              <a:defRPr sz="44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4398177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0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7361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4749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474959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474959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4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9.png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1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49275" y="1734208"/>
            <a:ext cx="8056563" cy="1576551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73" y="4228305"/>
            <a:ext cx="3153111" cy="2629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7116" y="1459832"/>
            <a:ext cx="7168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3600" b="1" i="1" dirty="0">
                <a:latin typeface="Malgun Gothic" pitchFamily="34" charset="-127"/>
                <a:ea typeface="Malgun Gothic" pitchFamily="34" charset="-127"/>
              </a:rPr>
              <a:t>THE IMPACT OF THE SENSES </a:t>
            </a:r>
          </a:p>
          <a:p>
            <a:pPr algn="ctr"/>
            <a:r>
              <a:rPr lang="en-US" sz="3600" b="1" i="1" dirty="0">
                <a:latin typeface="Malgun Gothic" pitchFamily="34" charset="-127"/>
                <a:ea typeface="Malgun Gothic" pitchFamily="34" charset="-127"/>
              </a:rPr>
              <a:t>ON MEETINGS 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2286000" y="331075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dirty="0">
                <a:latin typeface="Malgun Gothic" pitchFamily="34" charset="-127"/>
                <a:ea typeface="Malgun Gothic" pitchFamily="34" charset="-127"/>
              </a:rPr>
              <a:t> </a:t>
            </a:r>
          </a:p>
          <a:p>
            <a:pPr algn="ctr"/>
            <a:r>
              <a:rPr lang="en-US" dirty="0">
                <a:latin typeface="Malgun Gothic" pitchFamily="34" charset="-127"/>
                <a:ea typeface="Malgun Gothic" pitchFamily="34" charset="-127"/>
              </a:rPr>
              <a:t>Dianne Budion Devitt</a:t>
            </a:r>
          </a:p>
          <a:p>
            <a:pPr algn="ctr"/>
            <a:r>
              <a:rPr lang="en-US" dirty="0">
                <a:latin typeface="Malgun Gothic" pitchFamily="34" charset="-127"/>
                <a:ea typeface="Malgun Gothic" pitchFamily="34" charset="-127"/>
              </a:rPr>
              <a:t>www.diannedevitt.com 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5D56DE-6373-4C85-A62B-FBF149214B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Top Two Senses According to the Generations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67477"/>
              </p:ext>
            </p:extLst>
          </p:nvPr>
        </p:nvGraphicFramePr>
        <p:xfrm>
          <a:off x="990600" y="1137740"/>
          <a:ext cx="7162799" cy="4112673"/>
        </p:xfrm>
        <a:graphic>
          <a:graphicData uri="http://schemas.openxmlformats.org/drawingml/2006/table">
            <a:tbl>
              <a:tblPr firstRow="1" firstCol="1" bandRow="1"/>
              <a:tblGrid>
                <a:gridCol w="251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 </a:t>
                      </a:r>
                      <a:endParaRPr lang="en-US" sz="9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solidFill>
                          <a:srgbClr val="000000"/>
                        </a:solidFill>
                        <a:effectLst/>
                        <a:latin typeface="Arial Black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dirty="0">
                        <a:solidFill>
                          <a:srgbClr val="000000"/>
                        </a:solidFill>
                        <a:effectLst/>
                        <a:latin typeface="Arial Black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Average Adult</a:t>
                      </a: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02020"/>
                          </a:solidFill>
                          <a:effectLst/>
                          <a:latin typeface="Arial"/>
                          <a:ea typeface="ヒラギノ角ゴ Pro W3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Ranked first or second</a:t>
                      </a: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Sight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Hearing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Touch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 indent="-38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Taste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Smell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814321"/>
              </p:ext>
            </p:extLst>
          </p:nvPr>
        </p:nvGraphicFramePr>
        <p:xfrm>
          <a:off x="983722" y="1137740"/>
          <a:ext cx="7162799" cy="4106116"/>
        </p:xfrm>
        <a:graphic>
          <a:graphicData uri="http://schemas.openxmlformats.org/drawingml/2006/table">
            <a:tbl>
              <a:tblPr firstRow="1" firstCol="1" bandRow="1"/>
              <a:tblGrid>
                <a:gridCol w="251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9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 </a:t>
                      </a:r>
                      <a:endParaRPr lang="en-US" sz="9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Generation</a:t>
                      </a: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02020"/>
                          </a:solidFill>
                          <a:effectLst/>
                          <a:latin typeface="Arial"/>
                          <a:ea typeface="ヒラギノ角ゴ Pro W3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Millennials</a:t>
                      </a:r>
                      <a:endParaRPr lang="en-US" sz="130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Gen-Xers</a:t>
                      </a:r>
                      <a:endParaRPr lang="en-US" sz="130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Boomers</a:t>
                      </a: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Times New Roman"/>
                        </a:rPr>
                        <a:t>Seniors</a:t>
                      </a:r>
                      <a:endParaRPr lang="en-US" sz="1300" dirty="0">
                        <a:solidFill>
                          <a:srgbClr val="202020"/>
                        </a:solidFill>
                        <a:effectLst/>
                        <a:latin typeface="Arial"/>
                        <a:ea typeface="ヒラギノ角ゴ Pro W3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6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</a:t>
                      </a:r>
                      <a:endParaRPr lang="en-US" sz="1400" b="1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 indent="-38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1094">
                <a:tc>
                  <a:txBody>
                    <a:bodyPr/>
                    <a:lstStyle/>
                    <a:p>
                      <a:pPr marL="9144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20202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 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20202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 rot="10800000" flipV="1">
            <a:off x="1164026" y="5360522"/>
            <a:ext cx="715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75% of Job Success is Related to Social and Emotional Intelligence. Only 25% is based on skill – Wrightliving.com </a:t>
            </a:r>
          </a:p>
        </p:txBody>
      </p:sp>
    </p:spTree>
    <p:extLst>
      <p:ext uri="{BB962C8B-B14F-4D97-AF65-F5344CB8AC3E}">
        <p14:creationId xmlns:p14="http://schemas.microsoft.com/office/powerpoint/2010/main" val="290419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Keep</a:t>
            </a:r>
            <a:r>
              <a:rPr lang="en-US" i="1" dirty="0" err="1"/>
              <a:t>UP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24317"/>
            <a:ext cx="8042276" cy="40620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“Recent Scientific developments in the understanding of how the brain processes multisensory stimulation have taken sensory marketing on a new level of sophistication.” – </a:t>
            </a:r>
            <a:r>
              <a:rPr lang="en-US" sz="1800" dirty="0" err="1"/>
              <a:t>AdMap</a:t>
            </a:r>
            <a:r>
              <a:rPr lang="en-US" sz="1800" dirty="0"/>
              <a:t> Article  April 2015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Hospitality, real estate, entertainment, gaming, medical, financial </a:t>
            </a:r>
            <a:br>
              <a:rPr lang="en-US" sz="1800" dirty="0"/>
            </a:br>
            <a:r>
              <a:rPr lang="en-US" sz="1800" dirty="0"/>
              <a:t>fields are expanding into the benefits of sensory marketing to engage the senses and improve guest experience.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Universities and researchers are growing in the field of sensory marketing.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8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495206" y="5074281"/>
            <a:ext cx="2383139" cy="13369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baseline="30000" dirty="0"/>
              <a:t>A recent study conducted in the USA and the UK revealed that in today’s digital world,  … more than 7 in 10 people crave experiences that stimulate their senses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232" y="4462169"/>
            <a:ext cx="2064499" cy="204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6A5931BA-210C-47E2-BF16-A4D1B01ECD98@hsd1"/>
          <p:cNvPicPr>
            <a:picLocks noChangeAspect="1" noChangeArrowheads="1"/>
          </p:cNvPicPr>
          <p:nvPr/>
        </p:nvPicPr>
        <p:blipFill rotWithShape="1">
          <a:blip r:embed="rId2" cstate="print"/>
          <a:srcRect l="2024"/>
          <a:stretch/>
        </p:blipFill>
        <p:spPr bwMode="auto">
          <a:xfrm>
            <a:off x="1592318" y="252248"/>
            <a:ext cx="6006662" cy="629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93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a Message: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651638" y="1256865"/>
            <a:ext cx="7748370" cy="4830763"/>
            <a:chOff x="762000" y="1193801"/>
            <a:chExt cx="7748370" cy="4830763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2474913" y="3581401"/>
              <a:ext cx="4322763" cy="1339850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 rot="14400000">
              <a:off x="3005138" y="2738439"/>
              <a:ext cx="4322763" cy="123507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7200000">
              <a:off x="1925637" y="2738439"/>
              <a:ext cx="4322763" cy="1233488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3551025" y="2606463"/>
              <a:ext cx="2117144" cy="2117144"/>
            </a:xfrm>
            <a:prstGeom prst="ellipse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670332" y="2087564"/>
              <a:ext cx="2840038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MEETINGS &amp; EVENTS</a:t>
              </a:r>
              <a:b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(internal and external resources)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62000" y="2087564"/>
              <a:ext cx="2840038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ADVERTISING</a:t>
              </a:r>
              <a:b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(internal and external resources)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152993" y="5440364"/>
              <a:ext cx="296862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PUBLIC RELATIONS</a:t>
              </a:r>
              <a:b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ews Gothic MT" panose="020B0504020203020204" pitchFamily="34" charset="0"/>
                </a:rPr>
                <a:t>(internal and external resources)</a:t>
              </a:r>
            </a:p>
          </p:txBody>
        </p:sp>
        <p:sp>
          <p:nvSpPr>
            <p:cNvPr id="18" name="Freeform 17"/>
            <p:cNvSpPr/>
            <p:nvPr/>
          </p:nvSpPr>
          <p:spPr>
            <a:xfrm rot="19440000">
              <a:off x="5519850" y="2600403"/>
              <a:ext cx="606979" cy="552424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0" y="102920"/>
                  </a:moveTo>
                  <a:lnTo>
                    <a:pt x="203340" y="102920"/>
                  </a:lnTo>
                  <a:lnTo>
                    <a:pt x="203340" y="0"/>
                  </a:lnTo>
                  <a:lnTo>
                    <a:pt x="406680" y="257299"/>
                  </a:lnTo>
                  <a:lnTo>
                    <a:pt x="203340" y="514598"/>
                  </a:lnTo>
                  <a:lnTo>
                    <a:pt x="203340" y="411678"/>
                  </a:lnTo>
                  <a:lnTo>
                    <a:pt x="0" y="411678"/>
                  </a:lnTo>
                  <a:lnTo>
                    <a:pt x="0" y="102920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2919" rIns="122004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456429" y="2903453"/>
              <a:ext cx="2313747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Executive</a:t>
              </a:r>
              <a:b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</a:br>
              <a: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Management’s</a:t>
              </a:r>
              <a:b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</a:br>
              <a:b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</a:br>
              <a: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OBJECTIVES</a:t>
              </a:r>
              <a:b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</a:br>
              <a:r>
                <a:rPr lang="en-US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&amp; GOALS</a:t>
              </a:r>
            </a:p>
          </p:txBody>
        </p:sp>
        <p:sp>
          <p:nvSpPr>
            <p:cNvPr id="21" name="Freeform 20"/>
            <p:cNvSpPr/>
            <p:nvPr/>
          </p:nvSpPr>
          <p:spPr>
            <a:xfrm rot="2160000" flipH="1">
              <a:off x="3089876" y="2600403"/>
              <a:ext cx="606979" cy="552424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0" y="102920"/>
                  </a:moveTo>
                  <a:lnTo>
                    <a:pt x="203340" y="102920"/>
                  </a:lnTo>
                  <a:lnTo>
                    <a:pt x="203340" y="0"/>
                  </a:lnTo>
                  <a:lnTo>
                    <a:pt x="406680" y="257299"/>
                  </a:lnTo>
                  <a:lnTo>
                    <a:pt x="203340" y="514598"/>
                  </a:lnTo>
                  <a:lnTo>
                    <a:pt x="203340" y="411678"/>
                  </a:lnTo>
                  <a:lnTo>
                    <a:pt x="0" y="411678"/>
                  </a:lnTo>
                  <a:lnTo>
                    <a:pt x="0" y="102920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2919" rIns="122004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5400000">
              <a:off x="4333720" y="4829131"/>
              <a:ext cx="606979" cy="552424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0" y="102920"/>
                  </a:moveTo>
                  <a:lnTo>
                    <a:pt x="203340" y="102920"/>
                  </a:lnTo>
                  <a:lnTo>
                    <a:pt x="203340" y="0"/>
                  </a:lnTo>
                  <a:lnTo>
                    <a:pt x="406680" y="257299"/>
                  </a:lnTo>
                  <a:lnTo>
                    <a:pt x="203340" y="514598"/>
                  </a:lnTo>
                  <a:lnTo>
                    <a:pt x="203340" y="411678"/>
                  </a:lnTo>
                  <a:lnTo>
                    <a:pt x="0" y="411678"/>
                  </a:lnTo>
                  <a:lnTo>
                    <a:pt x="0" y="102920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2919" rIns="122004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4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Five E’s in Planning an Meeting Experience  </a:t>
            </a:r>
            <a:br>
              <a:rPr lang="en-US" sz="2400" dirty="0"/>
            </a:br>
            <a:r>
              <a:rPr lang="en-US" sz="2400" dirty="0"/>
              <a:t>  SIX – EXPAND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</p:spPr>
      </p:pic>
      <p:grpSp>
        <p:nvGrpSpPr>
          <p:cNvPr id="2" name="Group 1"/>
          <p:cNvGrpSpPr/>
          <p:nvPr/>
        </p:nvGrpSpPr>
        <p:grpSpPr>
          <a:xfrm>
            <a:off x="1718443" y="1127731"/>
            <a:ext cx="5744170" cy="5486250"/>
            <a:chOff x="1718443" y="1127731"/>
            <a:chExt cx="5744170" cy="5486250"/>
          </a:xfrm>
        </p:grpSpPr>
        <p:sp>
          <p:nvSpPr>
            <p:cNvPr id="10" name="Rounded Rectangle 9"/>
            <p:cNvSpPr/>
            <p:nvPr/>
          </p:nvSpPr>
          <p:spPr>
            <a:xfrm>
              <a:off x="3756356" y="1127731"/>
              <a:ext cx="1636812" cy="1636812"/>
            </a:xfrm>
            <a:prstGeom prst="roundRect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810035" y="2715892"/>
              <a:ext cx="1636812" cy="1636812"/>
            </a:xfrm>
            <a:prstGeom prst="roundRect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002390" y="4914105"/>
              <a:ext cx="1636812" cy="1636812"/>
            </a:xfrm>
            <a:prstGeom prst="roundRect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>
                <a:solidFill>
                  <a:schemeClr val="bg1"/>
                </a:solidFill>
                <a:effectLst>
                  <a:outerShdw blurRad="88900" dist="88900" dir="2700000" algn="tl" rotWithShape="0">
                    <a:prstClr val="black">
                      <a:alpha val="30000"/>
                    </a:prstClr>
                  </a:outerShdw>
                </a:effectLst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20684" y="4914105"/>
              <a:ext cx="1636812" cy="1636812"/>
            </a:xfrm>
            <a:prstGeom prst="roundRect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18443" y="2715892"/>
              <a:ext cx="1636812" cy="1636812"/>
            </a:xfrm>
            <a:prstGeom prst="roundRect">
              <a:avLst/>
            </a:prstGeom>
            <a:solidFill>
              <a:srgbClr val="7EC8D5"/>
            </a:solidFill>
            <a:ln>
              <a:solidFill>
                <a:srgbClr val="858680"/>
              </a:solidFill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772122" y="1190795"/>
              <a:ext cx="1636812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Envision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825801" y="2778956"/>
              <a:ext cx="1636812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Engage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844729" y="4977169"/>
              <a:ext cx="1918673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Experience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620684" y="4977169"/>
              <a:ext cx="1636812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  <a:effectLst>
              <a:outerShdw blurRad="1016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Exit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734209" y="2778956"/>
              <a:ext cx="1636812" cy="1636812"/>
            </a:xfrm>
            <a:custGeom>
              <a:avLst/>
              <a:gdLst>
                <a:gd name="connsiteX0" fmla="*/ 0 w 1524736"/>
                <a:gd name="connsiteY0" fmla="*/ 762368 h 1524736"/>
                <a:gd name="connsiteX1" fmla="*/ 762368 w 1524736"/>
                <a:gd name="connsiteY1" fmla="*/ 0 h 1524736"/>
                <a:gd name="connsiteX2" fmla="*/ 1524736 w 1524736"/>
                <a:gd name="connsiteY2" fmla="*/ 762368 h 1524736"/>
                <a:gd name="connsiteX3" fmla="*/ 762368 w 1524736"/>
                <a:gd name="connsiteY3" fmla="*/ 1524736 h 1524736"/>
                <a:gd name="connsiteX4" fmla="*/ 0 w 1524736"/>
                <a:gd name="connsiteY4" fmla="*/ 762368 h 152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736" h="1524736">
                  <a:moveTo>
                    <a:pt x="0" y="762368"/>
                  </a:moveTo>
                  <a:cubicBezTo>
                    <a:pt x="0" y="341324"/>
                    <a:pt x="341324" y="0"/>
                    <a:pt x="762368" y="0"/>
                  </a:cubicBezTo>
                  <a:cubicBezTo>
                    <a:pt x="1183412" y="0"/>
                    <a:pt x="1524736" y="341324"/>
                    <a:pt x="1524736" y="762368"/>
                  </a:cubicBezTo>
                  <a:cubicBezTo>
                    <a:pt x="1524736" y="1183412"/>
                    <a:pt x="1183412" y="1524736"/>
                    <a:pt x="762368" y="1524736"/>
                  </a:cubicBezTo>
                  <a:cubicBezTo>
                    <a:pt x="341324" y="1524736"/>
                    <a:pt x="0" y="1183412"/>
                    <a:pt x="0" y="762368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692" tIns="248692" rIns="248692" bIns="248692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88900" dist="88900" dir="2700000" algn="tl" rotWithShape="0">
                      <a:prstClr val="black">
                        <a:alpha val="30000"/>
                      </a:prstClr>
                    </a:outerShdw>
                  </a:effectLst>
                </a:rPr>
                <a:t>Extend</a:t>
              </a:r>
            </a:p>
          </p:txBody>
        </p:sp>
        <p:sp>
          <p:nvSpPr>
            <p:cNvPr id="11" name="Freeform 10"/>
            <p:cNvSpPr/>
            <p:nvPr/>
          </p:nvSpPr>
          <p:spPr>
            <a:xfrm rot="2160000">
              <a:off x="5436383" y="2385796"/>
              <a:ext cx="436573" cy="552424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0" y="102920"/>
                  </a:moveTo>
                  <a:lnTo>
                    <a:pt x="203340" y="102920"/>
                  </a:lnTo>
                  <a:lnTo>
                    <a:pt x="203340" y="0"/>
                  </a:lnTo>
                  <a:lnTo>
                    <a:pt x="406680" y="257299"/>
                  </a:lnTo>
                  <a:lnTo>
                    <a:pt x="203340" y="514598"/>
                  </a:lnTo>
                  <a:lnTo>
                    <a:pt x="203340" y="411678"/>
                  </a:lnTo>
                  <a:lnTo>
                    <a:pt x="0" y="411678"/>
                  </a:lnTo>
                  <a:lnTo>
                    <a:pt x="0" y="102920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2920" rIns="122004" bIns="102919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17280000">
              <a:off x="5970735" y="4384856"/>
              <a:ext cx="436573" cy="552425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406680" y="411678"/>
                  </a:moveTo>
                  <a:lnTo>
                    <a:pt x="203340" y="411678"/>
                  </a:lnTo>
                  <a:lnTo>
                    <a:pt x="203340" y="514598"/>
                  </a:lnTo>
                  <a:lnTo>
                    <a:pt x="0" y="257299"/>
                  </a:lnTo>
                  <a:lnTo>
                    <a:pt x="203340" y="0"/>
                  </a:lnTo>
                  <a:lnTo>
                    <a:pt x="203340" y="102920"/>
                  </a:lnTo>
                  <a:lnTo>
                    <a:pt x="406680" y="102920"/>
                  </a:lnTo>
                  <a:lnTo>
                    <a:pt x="406680" y="411678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002" tIns="102920" rIns="1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368832" y="5456298"/>
              <a:ext cx="436574" cy="552425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406680" y="411678"/>
                  </a:moveTo>
                  <a:lnTo>
                    <a:pt x="203340" y="411678"/>
                  </a:lnTo>
                  <a:lnTo>
                    <a:pt x="203340" y="514598"/>
                  </a:lnTo>
                  <a:lnTo>
                    <a:pt x="0" y="257299"/>
                  </a:lnTo>
                  <a:lnTo>
                    <a:pt x="203340" y="0"/>
                  </a:lnTo>
                  <a:lnTo>
                    <a:pt x="203340" y="102920"/>
                  </a:lnTo>
                  <a:lnTo>
                    <a:pt x="406680" y="102920"/>
                  </a:lnTo>
                  <a:lnTo>
                    <a:pt x="406680" y="411678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004" tIns="102921" rIns="1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4320000">
              <a:off x="2749852" y="4313762"/>
              <a:ext cx="436574" cy="552425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406680" y="411678"/>
                  </a:moveTo>
                  <a:lnTo>
                    <a:pt x="203340" y="411678"/>
                  </a:lnTo>
                  <a:lnTo>
                    <a:pt x="203340" y="514598"/>
                  </a:lnTo>
                  <a:lnTo>
                    <a:pt x="0" y="257299"/>
                  </a:lnTo>
                  <a:lnTo>
                    <a:pt x="203340" y="0"/>
                  </a:lnTo>
                  <a:lnTo>
                    <a:pt x="203340" y="102920"/>
                  </a:lnTo>
                  <a:lnTo>
                    <a:pt x="406680" y="102920"/>
                  </a:lnTo>
                  <a:lnTo>
                    <a:pt x="406680" y="411678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004" tIns="102919" rIns="0" bIns="10292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19440000">
              <a:off x="3335405" y="2400321"/>
              <a:ext cx="436573" cy="552424"/>
            </a:xfrm>
            <a:custGeom>
              <a:avLst/>
              <a:gdLst>
                <a:gd name="connsiteX0" fmla="*/ 0 w 406680"/>
                <a:gd name="connsiteY0" fmla="*/ 102920 h 514598"/>
                <a:gd name="connsiteX1" fmla="*/ 203340 w 406680"/>
                <a:gd name="connsiteY1" fmla="*/ 102920 h 514598"/>
                <a:gd name="connsiteX2" fmla="*/ 203340 w 406680"/>
                <a:gd name="connsiteY2" fmla="*/ 0 h 514598"/>
                <a:gd name="connsiteX3" fmla="*/ 406680 w 406680"/>
                <a:gd name="connsiteY3" fmla="*/ 257299 h 514598"/>
                <a:gd name="connsiteX4" fmla="*/ 203340 w 406680"/>
                <a:gd name="connsiteY4" fmla="*/ 514598 h 514598"/>
                <a:gd name="connsiteX5" fmla="*/ 203340 w 406680"/>
                <a:gd name="connsiteY5" fmla="*/ 411678 h 514598"/>
                <a:gd name="connsiteX6" fmla="*/ 0 w 406680"/>
                <a:gd name="connsiteY6" fmla="*/ 411678 h 514598"/>
                <a:gd name="connsiteX7" fmla="*/ 0 w 406680"/>
                <a:gd name="connsiteY7" fmla="*/ 102920 h 51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680" h="514598">
                  <a:moveTo>
                    <a:pt x="0" y="102920"/>
                  </a:moveTo>
                  <a:lnTo>
                    <a:pt x="203340" y="102920"/>
                  </a:lnTo>
                  <a:lnTo>
                    <a:pt x="203340" y="0"/>
                  </a:lnTo>
                  <a:lnTo>
                    <a:pt x="406680" y="257299"/>
                  </a:lnTo>
                  <a:lnTo>
                    <a:pt x="203340" y="514598"/>
                  </a:lnTo>
                  <a:lnTo>
                    <a:pt x="203340" y="411678"/>
                  </a:lnTo>
                  <a:lnTo>
                    <a:pt x="0" y="411678"/>
                  </a:lnTo>
                  <a:lnTo>
                    <a:pt x="0" y="102920"/>
                  </a:lnTo>
                  <a:close/>
                </a:path>
              </a:pathLst>
            </a:custGeom>
            <a:solidFill>
              <a:srgbClr val="858680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02919" rIns="122004" bIns="1029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10287" y="1253364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691AC"/>
                  </a:solidFill>
                  <a:latin typeface="Arial Black" panose="020B0A04020102020204" pitchFamily="34" charset="0"/>
                </a:rPr>
                <a:t>PRE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97434" y="2874905"/>
              <a:ext cx="1109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691AC"/>
                  </a:solidFill>
                  <a:latin typeface="Arial Black" panose="020B0A04020102020204" pitchFamily="34" charset="0"/>
                </a:rPr>
                <a:t>POST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67493" y="2874905"/>
              <a:ext cx="1552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691AC"/>
                  </a:solidFill>
                  <a:latin typeface="Arial Black" panose="020B0A04020102020204" pitchFamily="34" charset="0"/>
                </a:rPr>
                <a:t>DURING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49787" y="5083571"/>
              <a:ext cx="1552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691AC"/>
                  </a:solidFill>
                  <a:latin typeface="Arial Black" panose="020B0A04020102020204" pitchFamily="34" charset="0"/>
                </a:rPr>
                <a:t>DURING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89269" y="5083571"/>
              <a:ext cx="1552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691AC"/>
                  </a:solidFill>
                  <a:latin typeface="Arial Black" panose="020B0A04020102020204" pitchFamily="34" charset="0"/>
                </a:rPr>
                <a:t>DURING</a:t>
              </a:r>
            </a:p>
          </p:txBody>
        </p:sp>
      </p:grp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466F3419-3B41-4D61-856C-DB64C18035C7}"/>
              </a:ext>
            </a:extLst>
          </p:cNvPr>
          <p:cNvSpPr/>
          <p:nvPr/>
        </p:nvSpPr>
        <p:spPr>
          <a:xfrm>
            <a:off x="3780005" y="2950820"/>
            <a:ext cx="1636812" cy="1636812"/>
          </a:xfrm>
          <a:prstGeom prst="roundRect">
            <a:avLst/>
          </a:prstGeom>
          <a:solidFill>
            <a:srgbClr val="7EC8D5"/>
          </a:solidFill>
          <a:ln>
            <a:solidFill>
              <a:srgbClr val="858680"/>
            </a:solidFill>
          </a:ln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8692" tIns="248692" rIns="248692" bIns="24869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43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5"/>
          <a:stretch/>
        </p:blipFill>
        <p:spPr>
          <a:xfrm>
            <a:off x="0" y="567559"/>
            <a:ext cx="4485180" cy="472965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</p:spPr>
      </p:pic>
      <p:sp>
        <p:nvSpPr>
          <p:cNvPr id="20" name="Rectangle 5"/>
          <p:cNvSpPr txBox="1">
            <a:spLocks noChangeArrowheads="1"/>
          </p:cNvSpPr>
          <p:nvPr/>
        </p:nvSpPr>
        <p:spPr>
          <a:xfrm>
            <a:off x="3441489" y="1668521"/>
            <a:ext cx="60960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solidFill>
                  <a:srgbClr val="FF0000"/>
                </a:solidFill>
                <a:latin typeface="News Gothic MT" panose="020B0504020203020204" pitchFamily="34" charset="0"/>
              </a:rPr>
              <a:t>	BLUE	</a:t>
            </a:r>
            <a:r>
              <a:rPr lang="en-US" b="1" dirty="0">
                <a:solidFill>
                  <a:srgbClr val="1304DC"/>
                </a:solidFill>
                <a:latin typeface="News Gothic MT" panose="020B0504020203020204" pitchFamily="34" charset="0"/>
              </a:rPr>
              <a:t>GREEN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8E41F5"/>
                </a:solidFill>
                <a:latin typeface="News Gothic MT" panose="020B0504020203020204" pitchFamily="34" charset="0"/>
              </a:rPr>
              <a:t>GOLD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solidFill>
                  <a:srgbClr val="339933"/>
                </a:solidFill>
                <a:latin typeface="News Gothic MT" panose="020B0504020203020204" pitchFamily="34" charset="0"/>
              </a:rPr>
              <a:t>	red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FF66CC"/>
                </a:solidFill>
                <a:latin typeface="News Gothic MT" panose="020B0504020203020204" pitchFamily="34" charset="0"/>
              </a:rPr>
              <a:t>BLACK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i="1" dirty="0">
                <a:solidFill>
                  <a:srgbClr val="00FF00"/>
                </a:solidFill>
                <a:latin typeface="News Gothic MT" panose="020B0504020203020204" pitchFamily="34" charset="0"/>
              </a:rPr>
              <a:t>yellow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latin typeface="News Gothic MT" panose="020B0504020203020204" pitchFamily="34" charset="0"/>
              </a:rPr>
              <a:t> 	</a:t>
            </a:r>
            <a:r>
              <a:rPr lang="en-US" b="1" i="1" dirty="0">
                <a:solidFill>
                  <a:srgbClr val="1304DC"/>
                </a:solidFill>
                <a:latin typeface="News Gothic MT" panose="020B0504020203020204" pitchFamily="34" charset="0"/>
              </a:rPr>
              <a:t>GREEN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FF9900"/>
                </a:solidFill>
                <a:latin typeface="News Gothic MT" panose="020B0504020203020204" pitchFamily="34" charset="0"/>
              </a:rPr>
              <a:t>PINK	</a:t>
            </a:r>
            <a:r>
              <a:rPr lang="en-US" b="1" dirty="0">
                <a:solidFill>
                  <a:srgbClr val="E1F208"/>
                </a:solidFill>
                <a:latin typeface="News Gothic MT" panose="020B0504020203020204" pitchFamily="34" charset="0"/>
              </a:rPr>
              <a:t>ORANGE</a:t>
            </a:r>
            <a:endParaRPr lang="en-US" b="1" dirty="0">
              <a:solidFill>
                <a:srgbClr val="FF9900"/>
              </a:solidFill>
              <a:latin typeface="News Gothic MT" panose="020B0504020203020204" pitchFamily="34" charset="0"/>
            </a:endParaRP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solidFill>
                  <a:srgbClr val="A74C33"/>
                </a:solidFill>
                <a:latin typeface="News Gothic MT" panose="020B0504020203020204" pitchFamily="34" charset="0"/>
              </a:rPr>
              <a:t>	PURPLE</a:t>
            </a:r>
            <a:r>
              <a:rPr lang="en-US" b="1" dirty="0">
                <a:solidFill>
                  <a:srgbClr val="1304DC"/>
                </a:solidFill>
                <a:latin typeface="News Gothic MT" panose="020B0504020203020204" pitchFamily="34" charset="0"/>
              </a:rPr>
              <a:t>	green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F8849D"/>
                </a:solidFill>
                <a:latin typeface="News Gothic MT" panose="020B0504020203020204" pitchFamily="34" charset="0"/>
              </a:rPr>
              <a:t>BROWN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latin typeface="News Gothic MT" panose="020B0504020203020204" pitchFamily="34" charset="0"/>
              </a:rPr>
              <a:t> 	</a:t>
            </a:r>
            <a:r>
              <a:rPr lang="en-US" b="1" dirty="0">
                <a:solidFill>
                  <a:srgbClr val="00FF00"/>
                </a:solidFill>
                <a:latin typeface="News Gothic MT" panose="020B0504020203020204" pitchFamily="34" charset="0"/>
              </a:rPr>
              <a:t>YELLOW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i="1" dirty="0">
                <a:solidFill>
                  <a:srgbClr val="F8849D"/>
                </a:solidFill>
                <a:latin typeface="News Gothic MT" panose="020B0504020203020204" pitchFamily="34" charset="0"/>
              </a:rPr>
              <a:t>BROWN</a:t>
            </a:r>
            <a:r>
              <a:rPr lang="en-US" b="1" dirty="0">
                <a:solidFill>
                  <a:srgbClr val="F8849D"/>
                </a:solidFill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News Gothic MT" panose="020B0504020203020204" pitchFamily="34" charset="0"/>
              </a:rPr>
              <a:t>blue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solidFill>
                  <a:srgbClr val="E1F208"/>
                </a:solidFill>
                <a:latin typeface="News Gothic MT" panose="020B0504020203020204" pitchFamily="34" charset="0"/>
              </a:rPr>
              <a:t>	</a:t>
            </a:r>
            <a:r>
              <a:rPr lang="en-US" b="1" i="1" dirty="0">
                <a:solidFill>
                  <a:srgbClr val="9900FF"/>
                </a:solidFill>
                <a:latin typeface="News Gothic MT" panose="020B0504020203020204" pitchFamily="34" charset="0"/>
              </a:rPr>
              <a:t>orange</a:t>
            </a:r>
            <a:r>
              <a:rPr lang="en-US" b="1" dirty="0">
                <a:solidFill>
                  <a:srgbClr val="E1F208"/>
                </a:solidFill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339933"/>
                </a:solidFill>
                <a:latin typeface="News Gothic MT" panose="020B0504020203020204" pitchFamily="34" charset="0"/>
              </a:rPr>
              <a:t>RED	</a:t>
            </a:r>
            <a:r>
              <a:rPr lang="en-US" b="1" dirty="0">
                <a:solidFill>
                  <a:srgbClr val="FF66CC"/>
                </a:solidFill>
                <a:latin typeface="News Gothic MT" panose="020B0504020203020204" pitchFamily="34" charset="0"/>
              </a:rPr>
              <a:t>BLACK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  <a:tabLst>
                <a:tab pos="1257300" algn="ctr"/>
                <a:tab pos="2971800" algn="ctr"/>
                <a:tab pos="4686300" algn="ctr"/>
                <a:tab pos="6743700" algn="ctr"/>
              </a:tabLst>
            </a:pPr>
            <a:r>
              <a:rPr lang="en-US" b="1" dirty="0">
                <a:solidFill>
                  <a:srgbClr val="A74C33"/>
                </a:solidFill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FF9999"/>
                </a:solidFill>
                <a:latin typeface="News Gothic MT" panose="020B0504020203020204" pitchFamily="34" charset="0"/>
              </a:rPr>
              <a:t>PURPLE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8E41F5"/>
                </a:solidFill>
                <a:latin typeface="News Gothic MT" panose="020B0504020203020204" pitchFamily="34" charset="0"/>
              </a:rPr>
              <a:t>gold</a:t>
            </a:r>
            <a:r>
              <a:rPr lang="en-US" b="1" dirty="0">
                <a:latin typeface="News Gothic MT" panose="020B0504020203020204" pitchFamily="34" charset="0"/>
              </a:rPr>
              <a:t>	</a:t>
            </a:r>
            <a:r>
              <a:rPr lang="en-US" b="1" dirty="0">
                <a:solidFill>
                  <a:srgbClr val="00FF00"/>
                </a:solidFill>
                <a:latin typeface="News Gothic MT" panose="020B0504020203020204" pitchFamily="34" charset="0"/>
              </a:rPr>
              <a:t>YELLOW</a:t>
            </a:r>
            <a:endParaRPr lang="en-US" dirty="0">
              <a:solidFill>
                <a:srgbClr val="00FF00"/>
              </a:solidFill>
              <a:latin typeface="News Gothic MT" panose="020B0504020203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Possibilities:</a:t>
            </a:r>
          </a:p>
        </p:txBody>
      </p:sp>
    </p:spTree>
    <p:extLst>
      <p:ext uri="{BB962C8B-B14F-4D97-AF65-F5344CB8AC3E}">
        <p14:creationId xmlns:p14="http://schemas.microsoft.com/office/powerpoint/2010/main" val="32097491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644" y="185010"/>
            <a:ext cx="8600712" cy="645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6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Play’s the 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26" y="2099452"/>
            <a:ext cx="8229600" cy="4373563"/>
          </a:xfrm>
        </p:spPr>
        <p:txBody>
          <a:bodyPr/>
          <a:lstStyle/>
          <a:p>
            <a:r>
              <a:rPr lang="en-US" dirty="0"/>
              <a:t>Seven to Ten Touch Points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Role of Touch Points 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Impact to Incentive experience 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106" name="Picture 2" descr="https://encrypted-tbn0.gstatic.com/images?q=tbn:ANd9GcRb5LkcmR-Pm04T2HfRoeLWcyRPDSGpPc6Nj09c5MYCUmtDgcaWQeCwmx1-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2023252"/>
            <a:ext cx="2705100" cy="1914526"/>
          </a:xfrm>
          <a:prstGeom prst="rect">
            <a:avLst/>
          </a:prstGeom>
          <a:noFill/>
        </p:spPr>
      </p:pic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95A3F-CCAB-45E9-B68E-7459B16733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03010" y="141888"/>
            <a:ext cx="4785322" cy="6571764"/>
          </a:xfrm>
          <a:prstGeom prst="rect">
            <a:avLst/>
          </a:prstGeom>
          <a:noFill/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379476"/>
            <a:ext cx="4489273" cy="2994345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62" y="197372"/>
            <a:ext cx="5299363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4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r="28985" b="72471"/>
          <a:stretch/>
        </p:blipFill>
        <p:spPr>
          <a:xfrm>
            <a:off x="3462417" y="930265"/>
            <a:ext cx="2396389" cy="1601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Sight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6941" y="2660006"/>
            <a:ext cx="8056563" cy="1362075"/>
          </a:xfrm>
          <a:prstGeom prst="rect">
            <a:avLst/>
          </a:prstGeo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X 20,000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581533" y="3265789"/>
            <a:ext cx="8056563" cy="69914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1978" y="3995317"/>
            <a:ext cx="3641683" cy="2501017"/>
          </a:xfrm>
          <a:prstGeom prst="rect">
            <a:avLst/>
          </a:prstGeom>
          <a:noFill/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2" descr="C:\Data\Shared\office\PHOTOS by Category\PHOTOS by Category Keep\Florals\M3.jpg">
            <a:extLst>
              <a:ext uri="{FF2B5EF4-FFF2-40B4-BE49-F238E27FC236}">
                <a16:creationId xmlns:a16="http://schemas.microsoft.com/office/drawing/2014/main" id="{E9C5F3D6-90C2-4392-A5C1-693903CF65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t="37557"/>
          <a:stretch/>
        </p:blipFill>
        <p:spPr>
          <a:xfrm>
            <a:off x="2691978" y="4052467"/>
            <a:ext cx="3641683" cy="244386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B1C094-2BAC-40FF-BE8D-0C16D80E2E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5965" r="4849" b="7719"/>
          <a:stretch/>
        </p:blipFill>
        <p:spPr>
          <a:xfrm rot="21377496">
            <a:off x="2607288" y="573707"/>
            <a:ext cx="4132862" cy="3785747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pic>
        <p:nvPicPr>
          <p:cNvPr id="5" name="Picture 4" descr="Nine West Abby 3-piece Hardside Spinner Luggage Set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311" y="3045658"/>
            <a:ext cx="2554014" cy="261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Nine West Noelle White 3-Piece Hardside Spinner Luggage Set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8815" y="3247697"/>
            <a:ext cx="2175640" cy="241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48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lor Emotion Guide22 Psychology Of Color In Logo Design"/>
          <p:cNvPicPr>
            <a:picLocks noChangeAspect="1" noChangeArrowheads="1"/>
          </p:cNvPicPr>
          <p:nvPr/>
        </p:nvPicPr>
        <p:blipFill rotWithShape="1">
          <a:blip r:embed="rId3" cstate="print"/>
          <a:srcRect t="14794"/>
          <a:stretch/>
        </p:blipFill>
        <p:spPr bwMode="auto">
          <a:xfrm>
            <a:off x="0" y="1448380"/>
            <a:ext cx="9143999" cy="545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7361"/>
            <a:ext cx="9144000" cy="104775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Color Emotion Guide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" y="878007"/>
            <a:ext cx="9144000" cy="777372"/>
          </a:xfrm>
          <a:prstGeom prst="rect">
            <a:avLst/>
          </a:prstGeom>
        </p:spPr>
        <p:txBody>
          <a:bodyPr anchor="t" anchorCtr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3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31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Psychology of Color in Logo Design”   – Simon </a:t>
            </a:r>
            <a:r>
              <a:rPr lang="en-US" sz="3100" i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McArdle</a:t>
            </a:r>
            <a:endParaRPr lang="en-US" sz="31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4800" dirty="0">
                <a:solidFill>
                  <a:schemeClr val="tx1"/>
                </a:solidFill>
              </a:rPr>
              <a:t>85% of shoppers place color as a primary reason why they buy a particular product; color increases brand recognition by 80%.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sz="14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2616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112845"/>
            <a:ext cx="5247950" cy="34960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9275" y="2891890"/>
            <a:ext cx="8056563" cy="1362075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How to Tell the Story ?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49275" y="4130155"/>
            <a:ext cx="8056563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Creative choices …To make Sense</a:t>
            </a:r>
          </a:p>
        </p:txBody>
      </p:sp>
    </p:spTree>
    <p:extLst>
      <p:ext uri="{BB962C8B-B14F-4D97-AF65-F5344CB8AC3E}">
        <p14:creationId xmlns:p14="http://schemas.microsoft.com/office/powerpoint/2010/main" val="2318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irc_mi" descr="http://www.123inspiration.com/wp-content/uploads/2012/10/creative-powerful-ads-26.jpg"/>
          <p:cNvPicPr>
            <a:picLocks noChangeAspect="1" noChangeArrowheads="1"/>
          </p:cNvPicPr>
          <p:nvPr/>
        </p:nvPicPr>
        <p:blipFill rotWithShape="1">
          <a:blip r:embed="rId2" cstate="print"/>
          <a:srcRect r="12500"/>
          <a:stretch/>
        </p:blipFill>
        <p:spPr bwMode="auto">
          <a:xfrm>
            <a:off x="6512206" y="3285139"/>
            <a:ext cx="2350636" cy="3358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5" name="irc_mi" descr="http://www.marcofolio.net/images/stories/fun/imagedump/advertisement/creative_ad_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768" y="3285139"/>
            <a:ext cx="2626845" cy="335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2" name="Picture 2" descr="http://media02.hongkiat.com/creative-ads/fitness-compa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602" y="2852408"/>
            <a:ext cx="3316933" cy="3790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rc_mi" descr="http://smokingdesigners.com/wp-content/uploads/2012/11/cool-and-creative-bus-stop-ads-12.jpg">
            <a:extLst>
              <a:ext uri="{FF2B5EF4-FFF2-40B4-BE49-F238E27FC236}">
                <a16:creationId xmlns:a16="http://schemas.microsoft.com/office/drawing/2014/main" id="{BD08C0AC-FDF4-4E8D-A8B2-81DD07A4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602" y="70949"/>
            <a:ext cx="3316933" cy="2608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 descr="http://media02.hongkiat.com/creative-ads/highlite02.jpg">
            <a:extLst>
              <a:ext uri="{FF2B5EF4-FFF2-40B4-BE49-F238E27FC236}">
                <a16:creationId xmlns:a16="http://schemas.microsoft.com/office/drawing/2014/main" id="{F537BAC6-D481-4BBA-AD8D-C99C0746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1768" y="70950"/>
            <a:ext cx="5141074" cy="3011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15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645"/>
            <a:ext cx="6208295" cy="4140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6" r="65611" b="41422"/>
          <a:stretch/>
        </p:blipFill>
        <p:spPr>
          <a:xfrm>
            <a:off x="3906723" y="506538"/>
            <a:ext cx="2000561" cy="2283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Hearing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68442" y="2605153"/>
            <a:ext cx="9312441" cy="1363497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		</a:t>
            </a:r>
            <a:endParaRPr lang="en-US" sz="16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600" dirty="0">
                <a:solidFill>
                  <a:schemeClr val="tx1"/>
                </a:solidFill>
              </a:rPr>
              <a:t>		-$3Billion is lost every year in productivity due to poor listening skills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600" dirty="0">
                <a:solidFill>
                  <a:schemeClr val="tx1"/>
                </a:solidFill>
              </a:rPr>
              <a:t>			-Brands with music that fit their brand identity are 96% more likely to be remembered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1600" i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171">
            <a:off x="2093487" y="4051753"/>
            <a:ext cx="984101" cy="1423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93" y="5380054"/>
            <a:ext cx="2027302" cy="1309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8" y="5364288"/>
            <a:ext cx="761262" cy="1309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01">
            <a:off x="3127303" y="4496841"/>
            <a:ext cx="1136926" cy="21222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0" y="4276705"/>
            <a:ext cx="577543" cy="1677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04" y="4012711"/>
            <a:ext cx="2699239" cy="16471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86" y="4047480"/>
            <a:ext cx="1284873" cy="13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7" r="56511"/>
          <a:stretch/>
        </p:blipFill>
        <p:spPr>
          <a:xfrm>
            <a:off x="3197082" y="752164"/>
            <a:ext cx="2529951" cy="1843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Taste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68442" y="2605153"/>
            <a:ext cx="9312441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“There is no sincerer love than the love of food.”</a:t>
            </a:r>
            <a:b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– </a:t>
            </a:r>
            <a:r>
              <a:rPr lang="en-US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George Bernard Shaw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41" y="3532640"/>
            <a:ext cx="4066673" cy="2712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8" y="4004442"/>
            <a:ext cx="2240670" cy="2240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99" y="4704497"/>
            <a:ext cx="1310854" cy="196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janmgmt03_redf ctrpiece"/>
          <p:cNvPicPr>
            <a:picLocks noChangeAspect="1" noChangeArrowheads="1"/>
          </p:cNvPicPr>
          <p:nvPr/>
        </p:nvPicPr>
        <p:blipFill rotWithShape="1">
          <a:blip r:embed="rId2" cstate="print"/>
          <a:srcRect l="8563" r="2470" b="2191"/>
          <a:stretch/>
        </p:blipFill>
        <p:spPr bwMode="auto">
          <a:xfrm>
            <a:off x="238713" y="230488"/>
            <a:ext cx="8668806" cy="636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39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12339" y="2545038"/>
            <a:ext cx="8056563" cy="1362075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What Am I?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008" y="622736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9302" y="622736"/>
            <a:ext cx="26670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596" y="622736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008" y="3612932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9302" y="4451132"/>
            <a:ext cx="26670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0596" y="3612932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1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6972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latin typeface="Lucida Handwriting" pitchFamily="66" charset="0"/>
              </a:rPr>
              <a:t> </a:t>
            </a:r>
            <a:br>
              <a:rPr lang="en-US" sz="2800" b="1" dirty="0">
                <a:latin typeface="Lucida Handwriting" pitchFamily="66" charset="0"/>
              </a:rPr>
            </a:br>
            <a:br>
              <a:rPr lang="en-US" sz="2800" b="1" dirty="0">
                <a:latin typeface="Lucida Handwriting" pitchFamily="66" charset="0"/>
              </a:rPr>
            </a:br>
            <a:r>
              <a:rPr lang="en-US" sz="3100" b="1" dirty="0">
                <a:latin typeface="Lucida Handwriting" pitchFamily="66" charset="0"/>
              </a:rPr>
              <a:t>!</a:t>
            </a:r>
            <a:br>
              <a:rPr lang="en-US" sz="2800" b="1" dirty="0">
                <a:latin typeface="Lucida Handwriting" pitchFamily="66" charset="0"/>
              </a:rPr>
            </a:br>
            <a:br>
              <a:rPr lang="en-US" sz="2800" b="1" dirty="0">
                <a:latin typeface="Lucida Handwriting" pitchFamily="66" charset="0"/>
              </a:rPr>
            </a:br>
            <a:br>
              <a:rPr lang="en-US" sz="2700" dirty="0">
                <a:latin typeface="Lucida Handwriting" pitchFamily="66" charset="0"/>
              </a:rPr>
            </a:br>
            <a:endParaRPr lang="en-US" sz="2700" dirty="0">
              <a:latin typeface="Lucida Handwriting" pitchFamily="66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92317" y="1292772"/>
          <a:ext cx="6195849" cy="4498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2586"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VODKA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VODKA TONIC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TEQUILA</a:t>
                      </a:r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843"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MARGUERITA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AUSTRALIAN PALE LAGER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endParaRPr lang="en-US" sz="1900" dirty="0"/>
                    </a:p>
                    <a:p>
                      <a:r>
                        <a:rPr lang="en-US" sz="1900" dirty="0"/>
                        <a:t>COSMO</a:t>
                      </a:r>
                      <a:r>
                        <a:rPr lang="en-US" sz="1900" baseline="0" dirty="0"/>
                        <a:t> MARTINI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 rot="10800000" flipV="1">
            <a:off x="2671932" y="6249995"/>
            <a:ext cx="5953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BevShots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” by Michael Davidson Photomicrography</a:t>
            </a:r>
            <a:endParaRPr 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86" y="63950"/>
            <a:ext cx="3862845" cy="2773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Touch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49275" y="2701405"/>
            <a:ext cx="8056563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509" y="3879206"/>
            <a:ext cx="8056563" cy="1362075"/>
          </a:xfrm>
          <a:prstGeom prst="rect">
            <a:avLst/>
          </a:prstGeo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71953" r="9251"/>
          <a:stretch/>
        </p:blipFill>
        <p:spPr>
          <a:xfrm>
            <a:off x="3618379" y="949315"/>
            <a:ext cx="1921260" cy="16316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6194" y="4543080"/>
            <a:ext cx="6574220" cy="1685263"/>
          </a:xfrm>
          <a:prstGeom prst="rect">
            <a:avLst/>
          </a:prstGeom>
          <a:noFill/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 result for black baby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382" y="4543080"/>
            <a:ext cx="2134997" cy="1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Image result for baby ima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8379" y="4543080"/>
            <a:ext cx="2340987" cy="1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Image result for baby imag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9366" y="4543080"/>
            <a:ext cx="2081048" cy="1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Image result for feathe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372" y="1947862"/>
            <a:ext cx="23241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Image result for weight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2192" y="2837793"/>
            <a:ext cx="2340988" cy="143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Image result for piano keyboards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56865"/>
            <a:ext cx="2520647" cy="169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1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rc_mi" descr="http://smashingtops.com/wp-content/uploads/2011/01/creative-a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35" y="159626"/>
            <a:ext cx="8718331" cy="653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55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Touch Me… Hug Me</a:t>
            </a:r>
            <a:br>
              <a:rPr lang="en-US" sz="3200" dirty="0"/>
            </a:br>
            <a:r>
              <a:rPr lang="en-US" sz="2800" dirty="0"/>
              <a:t>4,000,000 Sensory Receptors are Waiting 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549275" y="2701405"/>
            <a:ext cx="8056563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509" y="3879206"/>
            <a:ext cx="8056563" cy="1362075"/>
          </a:xfrm>
          <a:prstGeom prst="rect">
            <a:avLst/>
          </a:prstGeo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3" t="71953" r="9251"/>
          <a:stretch/>
        </p:blipFill>
        <p:spPr>
          <a:xfrm>
            <a:off x="3618379" y="1069755"/>
            <a:ext cx="1921260" cy="16316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62388" y="2851103"/>
            <a:ext cx="4429125" cy="3106771"/>
          </a:xfrm>
          <a:prstGeom prst="rect">
            <a:avLst/>
          </a:prstGeom>
          <a:noFill/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2" t="25289" b="39139"/>
          <a:stretch/>
        </p:blipFill>
        <p:spPr>
          <a:xfrm>
            <a:off x="3392905" y="752164"/>
            <a:ext cx="1939988" cy="2069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4000" cy="1336956"/>
          </a:xfrm>
        </p:spPr>
        <p:txBody>
          <a:bodyPr/>
          <a:lstStyle/>
          <a:p>
            <a:r>
              <a:rPr lang="en-US" sz="3200" dirty="0"/>
              <a:t>Scent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0" y="2605153"/>
            <a:ext cx="9143999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endParaRPr lang="en-US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Picture 2" descr="http://www.senseupsummit.com/wp-content/uploads/2016/05/DNDGroup-021.jpg"/>
          <p:cNvPicPr>
            <a:picLocks noChangeAspect="1" noChangeArrowheads="1"/>
          </p:cNvPicPr>
          <p:nvPr/>
        </p:nvPicPr>
        <p:blipFill rotWithShape="1">
          <a:blip r:embed="rId4" cstate="print"/>
          <a:srcRect t="28336"/>
          <a:stretch/>
        </p:blipFill>
        <p:spPr bwMode="auto">
          <a:xfrm>
            <a:off x="2427890" y="3840631"/>
            <a:ext cx="4560264" cy="245103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427890" y="3840631"/>
            <a:ext cx="4560264" cy="2466802"/>
          </a:xfrm>
          <a:prstGeom prst="rect">
            <a:avLst/>
          </a:prstGeom>
          <a:noFill/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484" y="1087821"/>
            <a:ext cx="3156422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dirty="0"/>
              <a:t>Only 3% of Fortune 1000 companies have given thought to using smell in their marketing or branding, despite the claim that 75% of our emotions are generated by what we smell.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5228" y="1424317"/>
            <a:ext cx="3358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“A rose is a rose is a rose – unless it’s a tomato or a phone or 10,000 other choices” 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– </a:t>
            </a:r>
            <a:r>
              <a:rPr lang="en-US" sz="12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Alice B. Toklas &amp; Dianne B. Devitt </a:t>
            </a:r>
          </a:p>
        </p:txBody>
      </p:sp>
    </p:spTree>
    <p:extLst>
      <p:ext uri="{BB962C8B-B14F-4D97-AF65-F5344CB8AC3E}">
        <p14:creationId xmlns:p14="http://schemas.microsoft.com/office/powerpoint/2010/main" val="10984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rwood Xchange_PA_052306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5670"/>
            <a:ext cx="6629400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52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422" y="264696"/>
            <a:ext cx="5396652" cy="358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9275" y="2891890"/>
            <a:ext cx="8056563" cy="1362075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Finding Inspiration</a:t>
            </a:r>
          </a:p>
        </p:txBody>
      </p:sp>
    </p:spTree>
    <p:extLst>
      <p:ext uri="{BB962C8B-B14F-4D97-AF65-F5344CB8AC3E}">
        <p14:creationId xmlns:p14="http://schemas.microsoft.com/office/powerpoint/2010/main" val="4876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3586" y="91196"/>
            <a:ext cx="5559696" cy="369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9275" y="2891890"/>
            <a:ext cx="8056563" cy="1362075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C7C9F"/>
                </a:solidFill>
              </a:rPr>
              <a:t>Time to Create A Story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49275" y="4130155"/>
            <a:ext cx="8056563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4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" y="1324302"/>
            <a:ext cx="8300545" cy="5533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6" t="73565"/>
          <a:stretch/>
        </p:blipFill>
        <p:spPr>
          <a:xfrm>
            <a:off x="6578353" y="5517931"/>
            <a:ext cx="2565269" cy="119818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0" y="744617"/>
            <a:ext cx="9143999" cy="286214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  <a:buClr>
                <a:srgbClr val="2C7C9F">
                  <a:lumMod val="60000"/>
                  <a:lumOff val="40000"/>
                </a:srgbClr>
              </a:buClr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“People will forget what you said.</a:t>
            </a:r>
            <a:b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People will forget what you did.</a:t>
            </a:r>
            <a:b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But people will never forget</a:t>
            </a:r>
            <a:b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how you made them feel.”</a:t>
            </a:r>
            <a:b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– </a:t>
            </a:r>
            <a:r>
              <a:rPr lang="en-US" sz="24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Maya Angelou</a:t>
            </a:r>
          </a:p>
          <a:p>
            <a:pPr>
              <a:lnSpc>
                <a:spcPct val="110000"/>
              </a:lnSpc>
              <a:spcBef>
                <a:spcPts val="1200"/>
              </a:spcBef>
              <a:buClr>
                <a:srgbClr val="2C7C9F">
                  <a:lumMod val="60000"/>
                  <a:lumOff val="40000"/>
                </a:srgbClr>
              </a:buClr>
            </a:pPr>
            <a:endParaRPr lang="en-US" sz="2400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35E42-554A-4593-B0B5-31F00CFC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Book 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375AC65A-30D9-4FA3-A678-7BDECF13B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8" y="2102466"/>
            <a:ext cx="2375852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E586A-96AE-4EB7-BD24-619F8A9C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32B9A-C25D-4FD6-A1DC-0A02A60F779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9F3B1-631D-4BE4-9828-2BB2CA21BF8E}"/>
              </a:ext>
            </a:extLst>
          </p:cNvPr>
          <p:cNvSpPr/>
          <p:nvPr/>
        </p:nvSpPr>
        <p:spPr>
          <a:xfrm>
            <a:off x="3699888" y="1920479"/>
            <a:ext cx="437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https://www.amazon.com/What-Color-Your-Event-Creatively-ebook/dp/B07BFQVLXL</a:t>
            </a:r>
          </a:p>
        </p:txBody>
      </p:sp>
      <p:pic>
        <p:nvPicPr>
          <p:cNvPr id="8" name="3369640A-FDB2-40CC-BA97-847CD88322B1" descr="DB61D9F3-DB8E-4000-B38E-713537634C55@hsd1">
            <a:extLst>
              <a:ext uri="{FF2B5EF4-FFF2-40B4-BE49-F238E27FC236}">
                <a16:creationId xmlns:a16="http://schemas.microsoft.com/office/drawing/2014/main" id="{9B3D1641-5E82-48F8-927F-99DC3F5D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155277"/>
            <a:ext cx="421478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13F1A1-AF10-4B65-9218-359342DEA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8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286" y="2464417"/>
            <a:ext cx="5850514" cy="2256752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HelveticaNeueLT Std Lt"/>
                <a:cs typeface="HelveticaNeueLT Std Lt"/>
              </a:rPr>
              <a:t>Thank You!</a:t>
            </a:r>
          </a:p>
          <a:p>
            <a:r>
              <a:rPr lang="en-US" sz="3800" dirty="0">
                <a:latin typeface="Helvetica Neue Light"/>
                <a:cs typeface="Helvetica Neue Light"/>
              </a:rPr>
              <a:t>We’ll see you at another Visionary Summit soon!</a:t>
            </a:r>
          </a:p>
          <a:p>
            <a:endParaRPr lang="en-US" sz="3800" dirty="0">
              <a:latin typeface="Helvetica Neue Light"/>
              <a:cs typeface="Helvetica Neue Light"/>
            </a:endParaRPr>
          </a:p>
          <a:p>
            <a:endParaRPr lang="en-US" sz="3800" dirty="0">
              <a:latin typeface="Helvetica Neue Light"/>
              <a:cs typeface="Helvetica Neue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4774" y="4056492"/>
            <a:ext cx="5679031" cy="1841869"/>
          </a:xfrm>
        </p:spPr>
        <p:txBody>
          <a:bodyPr/>
          <a:lstStyle/>
          <a:p>
            <a:r>
              <a:rPr lang="en-US" sz="2800" dirty="0"/>
              <a:t>#</a:t>
            </a:r>
            <a:r>
              <a:rPr lang="en-US" sz="2800" dirty="0" err="1"/>
              <a:t>BeVisionary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5" y="200277"/>
            <a:ext cx="1777469" cy="7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49275" y="2891890"/>
            <a:ext cx="8056563" cy="2941349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2C7C9F"/>
                </a:solidFill>
              </a:rPr>
              <a:t>Un-</a:t>
            </a:r>
            <a:r>
              <a:rPr lang="en-US" dirty="0">
                <a:solidFill>
                  <a:srgbClr val="2C7C9F"/>
                </a:solidFill>
              </a:rPr>
              <a:t>Conscious Messaging</a:t>
            </a:r>
          </a:p>
          <a:p>
            <a:endParaRPr lang="en-US" dirty="0">
              <a:solidFill>
                <a:srgbClr val="2C7C9F"/>
              </a:solidFill>
            </a:endParaRPr>
          </a:p>
          <a:p>
            <a:r>
              <a:rPr lang="en-US" dirty="0">
                <a:solidFill>
                  <a:srgbClr val="2C7C9F"/>
                </a:solidFill>
              </a:rPr>
              <a:t>11,000,000 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49275" y="4130155"/>
            <a:ext cx="8056563" cy="17030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  <a:p>
            <a:pPr>
              <a:buClr>
                <a:srgbClr val="2C7C9F">
                  <a:lumMod val="60000"/>
                  <a:lumOff val="40000"/>
                </a:srgbClr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13682"/>
          <a:stretch/>
        </p:blipFill>
        <p:spPr>
          <a:xfrm>
            <a:off x="768574" y="63065"/>
            <a:ext cx="7461031" cy="3704788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73AE1A-B1CE-4195-9FE0-D39C7831CD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2EF16F-18FA-4485-A7F4-2E4A3AAA13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Did You Know…?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42987"/>
            <a:ext cx="8042276" cy="4343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Modern robotic technology can detect human emotions with 83% accuracy.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85% of Communication is non-verbal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We remember 12-15% of what we hear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800" dirty="0"/>
              <a:t>We retain over 80% of sensory experiences 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8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61" y="4635792"/>
            <a:ext cx="3048000" cy="203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C8D5"/>
            </a:solidFill>
            <a:miter lim="800000"/>
          </a:ln>
          <a:effectLst>
            <a:outerShdw blurRad="127000" dist="127000" dir="54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014306" y="5108770"/>
            <a:ext cx="1965406" cy="13369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baseline="30000" dirty="0"/>
              <a:t>Marketers reach their customers through the senses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361"/>
            <a:ext cx="9143999" cy="1336956"/>
          </a:xfrm>
        </p:spPr>
        <p:txBody>
          <a:bodyPr/>
          <a:lstStyle/>
          <a:p>
            <a:r>
              <a:rPr lang="en-US" dirty="0"/>
              <a:t>Who is Paying Attention to the Senses?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2124"/>
            <a:ext cx="9144000" cy="162458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6393" y="2675250"/>
            <a:ext cx="12549363" cy="3725553"/>
          </a:xfrm>
          <a:prstGeom prst="rect">
            <a:avLst/>
          </a:prstGeom>
        </p:spPr>
        <p:txBody>
          <a:bodyPr vert="horz" lIns="91440" tIns="45720" rIns="91440" bIns="45720" numCol="3" rtlCol="0">
            <a:noAutofit/>
          </a:bodyPr>
          <a:lstStyle/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Advertising Executives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Architects 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 Specialists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Display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Entertainment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Experiential Events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Finance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Fragrance and Flavor Houses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Hospitality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 Resource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Interior Designers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Luxury Marketers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 Agencies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 solution providers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Medical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Packaging designers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Point of Sale providers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Relations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 Estate Developers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Restaurants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Retail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Sports 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Technology 	</a:t>
            </a:r>
          </a:p>
          <a:p>
            <a:pPr marL="285750" indent="-285750">
              <a:buClr>
                <a:srgbClr val="4691A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1873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110362" y="570456"/>
            <a:ext cx="9005992" cy="3154710"/>
            <a:chOff x="349632" y="601988"/>
            <a:chExt cx="9005992" cy="3154710"/>
          </a:xfrm>
        </p:grpSpPr>
        <p:sp>
          <p:nvSpPr>
            <p:cNvPr id="7" name="TextBox 6"/>
            <p:cNvSpPr txBox="1"/>
            <p:nvPr/>
          </p:nvSpPr>
          <p:spPr>
            <a:xfrm>
              <a:off x="349632" y="601988"/>
              <a:ext cx="9005992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½</a:t>
              </a:r>
              <a:r>
                <a:rPr lang="en-US" sz="138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  </a:t>
              </a:r>
              <a:r>
                <a:rPr lang="en-US" sz="199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8</a:t>
              </a:r>
              <a:r>
                <a:rPr lang="en-US" sz="166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=</a:t>
              </a:r>
              <a:r>
                <a:rPr lang="en-US" sz="199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08748" y="1233352"/>
              <a:ext cx="116891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>
                  <a:solidFill>
                    <a:srgbClr val="7EC8D5">
                      <a:alpha val="30000"/>
                    </a:srgbClr>
                  </a:solidFill>
                  <a:latin typeface="Arial Black" panose="020B0A04020102020204" pitchFamily="34" charset="0"/>
                </a:rPr>
                <a:t>x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2921" y="2375363"/>
            <a:ext cx="6498158" cy="1724867"/>
          </a:xfrm>
        </p:spPr>
        <p:txBody>
          <a:bodyPr/>
          <a:lstStyle/>
          <a:p>
            <a:r>
              <a:rPr lang="en-US" dirty="0"/>
              <a:t>Half of 8 = 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22921" y="4197674"/>
            <a:ext cx="6498159" cy="916641"/>
          </a:xfrm>
        </p:spPr>
        <p:txBody>
          <a:bodyPr/>
          <a:lstStyle/>
          <a:p>
            <a:r>
              <a:rPr lang="en-US" dirty="0"/>
              <a:t>It’s all in the Numbers 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53"/>
          <a:stretch/>
        </p:blipFill>
        <p:spPr>
          <a:xfrm>
            <a:off x="0" y="-1"/>
            <a:ext cx="9144000" cy="3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5600"/>
            <a:ext cx="7315200" cy="1143000"/>
          </a:xfrm>
        </p:spPr>
        <p:txBody>
          <a:bodyPr>
            <a:normAutofit/>
          </a:bodyPr>
          <a:lstStyle/>
          <a:p>
            <a:r>
              <a:rPr lang="en-US" sz="3111" b="1" dirty="0">
                <a:solidFill>
                  <a:srgbClr val="660066"/>
                </a:solidFill>
                <a:latin typeface="Handwriting - Dakota"/>
                <a:cs typeface="Handwriting - Dakota"/>
              </a:rPr>
              <a:t>Research Results Revealed</a:t>
            </a:r>
            <a:br>
              <a:rPr lang="en-US" sz="2200" b="1" dirty="0">
                <a:latin typeface="Candara"/>
                <a:cs typeface="Candara"/>
              </a:rPr>
            </a:br>
            <a:r>
              <a:rPr lang="en-US" sz="2200" i="1" dirty="0">
                <a:latin typeface="Candara"/>
                <a:cs typeface="Candara"/>
              </a:rPr>
              <a:t>Rank the Senses by Priority based on Meeting Type </a:t>
            </a:r>
            <a:br>
              <a:rPr lang="en-US" sz="2200" b="1" i="1" dirty="0">
                <a:latin typeface="Candara"/>
                <a:cs typeface="Candara"/>
              </a:rPr>
            </a:br>
            <a:r>
              <a:rPr lang="en-US" sz="1556" i="1" dirty="0">
                <a:latin typeface="Candara"/>
                <a:cs typeface="Candara"/>
              </a:rPr>
              <a:t>(100 Senior Level Incentive &amp; Meeting Planners Polled. Ranked 1-5 with 5 being highest).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867222"/>
              </p:ext>
            </p:extLst>
          </p:nvPr>
        </p:nvGraphicFramePr>
        <p:xfrm>
          <a:off x="2743200" y="1498600"/>
          <a:ext cx="5638800" cy="465957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103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2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21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 of TOUCH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 of SIGHT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 of HEARING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 of SMELL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 of TASTE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Advisory Board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1.73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4.27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Board of Directors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4.27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Convention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Corporate Anniversary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3.80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Holiday Party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Incentive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Sales Training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Shareholder Meeting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Staff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Team Building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Town Hall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Trade Show/Expo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Union Meeting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9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Grand 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2.96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4.04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3.89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2.42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763" marR="4763" marT="6351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Picture 4" descr="how-music-influences-brand-perception-at-events.jpg"/>
          <p:cNvPicPr>
            <a:picLocks noChangeAspect="1"/>
          </p:cNvPicPr>
          <p:nvPr/>
        </p:nvPicPr>
        <p:blipFill>
          <a:blip r:embed="rId3" cstate="print"/>
          <a:srcRect l="12000" r="10000"/>
          <a:stretch>
            <a:fillRect/>
          </a:stretch>
        </p:blipFill>
        <p:spPr>
          <a:xfrm>
            <a:off x="76202" y="4524703"/>
            <a:ext cx="1961684" cy="2053897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75000"/>
              </a:schemeClr>
            </a:glow>
            <a:softEdge rad="50800"/>
          </a:effectLst>
        </p:spPr>
      </p:pic>
      <p:sp>
        <p:nvSpPr>
          <p:cNvPr id="7" name="TextBox 6"/>
          <p:cNvSpPr txBox="1"/>
          <p:nvPr/>
        </p:nvSpPr>
        <p:spPr>
          <a:xfrm>
            <a:off x="3200400" y="6351905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Candara"/>
                <a:cs typeface="Candara"/>
              </a:rPr>
              <a:t>* Research  through Dianne </a:t>
            </a:r>
            <a:r>
              <a:rPr lang="en-US" sz="900" dirty="0" err="1">
                <a:latin typeface="Candara"/>
                <a:cs typeface="Candara"/>
              </a:rPr>
              <a:t>Devitt</a:t>
            </a:r>
            <a:r>
              <a:rPr lang="en-US" sz="900" dirty="0">
                <a:latin typeface="Candara"/>
                <a:cs typeface="Candara"/>
              </a:rPr>
              <a:t> – January 2017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6C58F5-2E82-412A-852B-D6AC38916E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8" y="259503"/>
            <a:ext cx="1683328" cy="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50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reeze">
    <a:dk1>
      <a:sysClr val="windowText" lastClr="000000"/>
    </a:dk1>
    <a:lt1>
      <a:sysClr val="window" lastClr="FFFFFF"/>
    </a:lt1>
    <a:dk2>
      <a:srgbClr val="09213B"/>
    </a:dk2>
    <a:lt2>
      <a:srgbClr val="D5EDF4"/>
    </a:lt2>
    <a:accent1>
      <a:srgbClr val="2C7C9F"/>
    </a:accent1>
    <a:accent2>
      <a:srgbClr val="244A58"/>
    </a:accent2>
    <a:accent3>
      <a:srgbClr val="E2751D"/>
    </a:accent3>
    <a:accent4>
      <a:srgbClr val="FFB400"/>
    </a:accent4>
    <a:accent5>
      <a:srgbClr val="7EB606"/>
    </a:accent5>
    <a:accent6>
      <a:srgbClr val="C00000"/>
    </a:accent6>
    <a:hlink>
      <a:srgbClr val="7030A0"/>
    </a:hlink>
    <a:folHlink>
      <a:srgbClr val="00B0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7650</TotalTime>
  <Words>690</Words>
  <Application>Microsoft Office PowerPoint</Application>
  <PresentationFormat>On-screen Show (4:3)</PresentationFormat>
  <Paragraphs>304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Malgun Gothic</vt:lpstr>
      <vt:lpstr>Arial</vt:lpstr>
      <vt:lpstr>Arial Black</vt:lpstr>
      <vt:lpstr>Calibri</vt:lpstr>
      <vt:lpstr>Candara</vt:lpstr>
      <vt:lpstr>Handwriting - Dakota</vt:lpstr>
      <vt:lpstr>Helvetica Neue Light</vt:lpstr>
      <vt:lpstr>HelveticaNeueLT Std Lt</vt:lpstr>
      <vt:lpstr>Lucida Handwriting</vt:lpstr>
      <vt:lpstr>News Gothic MT</vt:lpstr>
      <vt:lpstr>Wingdings 2</vt:lpstr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You Know…?</vt:lpstr>
      <vt:lpstr>Who is Paying Attention to the Senses?</vt:lpstr>
      <vt:lpstr>Half of 8 = 3</vt:lpstr>
      <vt:lpstr>Research Results Revealed Rank the Senses by Priority based on Meeting Type  (100 Senior Level Incentive &amp; Meeting Planners Polled. Ranked 1-5 with 5 being highest).</vt:lpstr>
      <vt:lpstr>The Top Two Senses According to the Generations</vt:lpstr>
      <vt:lpstr>KeepUP!</vt:lpstr>
      <vt:lpstr>PowerPoint Presentation</vt:lpstr>
      <vt:lpstr>Communicate a Message:</vt:lpstr>
      <vt:lpstr>The Five E’s in Planning an Meeting Experience     SIX – EXPAND  </vt:lpstr>
      <vt:lpstr>See Possibilities:</vt:lpstr>
      <vt:lpstr>PowerPoint Presentation</vt:lpstr>
      <vt:lpstr>The Play’s the Thing</vt:lpstr>
      <vt:lpstr>PowerPoint Presentation</vt:lpstr>
      <vt:lpstr>Sight</vt:lpstr>
      <vt:lpstr>PowerPoint Presentation</vt:lpstr>
      <vt:lpstr>PowerPoint Presentation</vt:lpstr>
      <vt:lpstr>PowerPoint Presentation</vt:lpstr>
      <vt:lpstr>PowerPoint Presentation</vt:lpstr>
      <vt:lpstr>Hearing</vt:lpstr>
      <vt:lpstr>Taste</vt:lpstr>
      <vt:lpstr>PowerPoint Presentation</vt:lpstr>
      <vt:lpstr>PowerPoint Presentation</vt:lpstr>
      <vt:lpstr>   !   </vt:lpstr>
      <vt:lpstr>Touch</vt:lpstr>
      <vt:lpstr>Touch Me… Hug Me 4,000,000 Sensory Receptors are Waiting </vt:lpstr>
      <vt:lpstr>Scent</vt:lpstr>
      <vt:lpstr>PowerPoint Presentation</vt:lpstr>
      <vt:lpstr>PowerPoint Presentation</vt:lpstr>
      <vt:lpstr>PowerPoint Presentation</vt:lpstr>
      <vt:lpstr>PowerPoint Presentation</vt:lpstr>
      <vt:lpstr>Reference Book </vt:lpstr>
      <vt:lpstr>PowerPoint Presentation</vt:lpstr>
    </vt:vector>
  </TitlesOfParts>
  <Company>Worth International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Authentic Destination Experiences</dc:title>
  <dc:creator>Barbara Scofidio</dc:creator>
  <cp:lastModifiedBy>Dianne Devitt</cp:lastModifiedBy>
  <cp:revision>403</cp:revision>
  <dcterms:created xsi:type="dcterms:W3CDTF">2016-03-16T20:28:42Z</dcterms:created>
  <dcterms:modified xsi:type="dcterms:W3CDTF">2019-10-16T16:24:21Z</dcterms:modified>
</cp:coreProperties>
</file>